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League Spartan" charset="1" panose="000008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600000000000000"/>
      <p:regular r:id="rId18"/>
    </p:embeddedFont>
    <p:embeddedFont>
      <p:font typeface="Montserrat Italics" charset="1" panose="00000500000000000000"/>
      <p:regular r:id="rId19"/>
    </p:embeddedFont>
    <p:embeddedFont>
      <p:font typeface="Montserrat Bold Italics" charset="1" panose="00000600000000000000"/>
      <p:regular r:id="rId20"/>
    </p:embeddedFont>
    <p:embeddedFont>
      <p:font typeface="Barlow Bold" charset="1" panose="00000800000000000000"/>
      <p:regular r:id="rId21"/>
    </p:embeddedFont>
    <p:embeddedFont>
      <p:font typeface="Barlow Bold Bold" charset="1" panose="00000900000000000000"/>
      <p:regular r:id="rId22"/>
    </p:embeddedFont>
    <p:embeddedFont>
      <p:font typeface="Barlow Bold Italics" charset="1" panose="00000800000000000000"/>
      <p:regular r:id="rId23"/>
    </p:embeddedFont>
    <p:embeddedFont>
      <p:font typeface="Barlow Bold Bold Italics" charset="1" panose="00000900000000000000"/>
      <p:regular r:id="rId24"/>
    </p:embeddedFont>
    <p:embeddedFont>
      <p:font typeface="Barlow Medium" charset="1" panose="00000600000000000000"/>
      <p:regular r:id="rId25"/>
    </p:embeddedFont>
    <p:embeddedFont>
      <p:font typeface="Barlow Medium Bold" charset="1" panose="00000700000000000000"/>
      <p:regular r:id="rId26"/>
    </p:embeddedFont>
    <p:embeddedFont>
      <p:font typeface="Barlow Medium Italics" charset="1" panose="00000600000000000000"/>
      <p:regular r:id="rId27"/>
    </p:embeddedFont>
    <p:embeddedFont>
      <p:font typeface="Barlow Medium Bold Italics" charset="1" panose="000007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jpe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68904" y="8944441"/>
            <a:ext cx="290396" cy="294682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266700" y="3581400"/>
            <a:ext cx="10796395" cy="3676650"/>
          </a:xfrm>
          <a:prstGeom prst="rect">
            <a:avLst/>
          </a:prstGeom>
          <a:solidFill>
            <a:srgbClr val="3C5679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9898544" y="-2217256"/>
            <a:ext cx="14721513" cy="1472151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BD4F6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-16" y="8467173"/>
            <a:ext cx="18288016" cy="0"/>
          </a:xfrm>
          <a:prstGeom prst="line">
            <a:avLst/>
          </a:prstGeom>
          <a:ln cap="rnd" w="28575">
            <a:solidFill>
              <a:srgbClr val="49659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4799365" y="1028700"/>
            <a:ext cx="2459935" cy="713166"/>
            <a:chOff x="0" y="0"/>
            <a:chExt cx="4722673" cy="136916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722673" cy="1369163"/>
            </a:xfrm>
            <a:custGeom>
              <a:avLst/>
              <a:gdLst/>
              <a:ahLst/>
              <a:cxnLst/>
              <a:rect r="r" b="b" t="t" l="l"/>
              <a:pathLst>
                <a:path h="1369163" w="4722673">
                  <a:moveTo>
                    <a:pt x="0" y="0"/>
                  </a:moveTo>
                  <a:lnTo>
                    <a:pt x="0" y="1369163"/>
                  </a:lnTo>
                  <a:lnTo>
                    <a:pt x="4722673" y="1369163"/>
                  </a:lnTo>
                  <a:lnTo>
                    <a:pt x="4722673" y="0"/>
                  </a:lnTo>
                  <a:lnTo>
                    <a:pt x="0" y="0"/>
                  </a:lnTo>
                  <a:close/>
                  <a:moveTo>
                    <a:pt x="4661713" y="1308203"/>
                  </a:moveTo>
                  <a:lnTo>
                    <a:pt x="59690" y="1308203"/>
                  </a:lnTo>
                  <a:lnTo>
                    <a:pt x="59690" y="59690"/>
                  </a:lnTo>
                  <a:lnTo>
                    <a:pt x="4661713" y="59690"/>
                  </a:lnTo>
                  <a:lnTo>
                    <a:pt x="4661713" y="1308203"/>
                  </a:lnTo>
                  <a:close/>
                </a:path>
              </a:pathLst>
            </a:custGeom>
            <a:solidFill>
              <a:srgbClr val="49659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992415" y="1028700"/>
            <a:ext cx="806950" cy="713166"/>
            <a:chOff x="0" y="0"/>
            <a:chExt cx="2165574" cy="191389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165573" cy="1913890"/>
            </a:xfrm>
            <a:custGeom>
              <a:avLst/>
              <a:gdLst/>
              <a:ahLst/>
              <a:cxnLst/>
              <a:rect r="r" b="b" t="t" l="l"/>
              <a:pathLst>
                <a:path h="1913890" w="2165573">
                  <a:moveTo>
                    <a:pt x="0" y="0"/>
                  </a:moveTo>
                  <a:lnTo>
                    <a:pt x="2165573" y="0"/>
                  </a:lnTo>
                  <a:lnTo>
                    <a:pt x="216557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496592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89615" y="1178959"/>
            <a:ext cx="412549" cy="41254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517035" y="2364773"/>
            <a:ext cx="4834789" cy="565472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303179" y="4906972"/>
            <a:ext cx="3331449" cy="236116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95275" y="-169857"/>
            <a:ext cx="2571750" cy="1028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46439" y="0"/>
            <a:ext cx="1722465" cy="68898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03297" y="9449774"/>
            <a:ext cx="2315025" cy="92601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90600" y="4329333"/>
            <a:ext cx="8869844" cy="218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68"/>
              </a:lnSpc>
            </a:pPr>
            <a:r>
              <a:rPr lang="en-US" sz="5152">
                <a:solidFill>
                  <a:srgbClr val="FFFFFF"/>
                </a:solidFill>
                <a:latin typeface="Montserrat Classic Bold"/>
              </a:rPr>
              <a:t>SENSITIVE READING CONTENTS DETECTION</a:t>
            </a:r>
          </a:p>
          <a:p>
            <a:pPr>
              <a:lnSpc>
                <a:spcPts val="566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132898"/>
            <a:ext cx="4292811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10"/>
              </a:lnSpc>
            </a:pPr>
            <a:r>
              <a:rPr lang="en-US" sz="2100">
                <a:solidFill>
                  <a:srgbClr val="496592"/>
                </a:solidFill>
                <a:latin typeface="Montserrat Classic"/>
              </a:rPr>
              <a:t>HUST 20221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068505"/>
            <a:ext cx="8709254" cy="37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2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</a:rPr>
              <a:t>IT4142E - INTRODUCTION TO DATA SCIENCE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8982541"/>
            <a:ext cx="12690656" cy="46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52"/>
              </a:lnSpc>
            </a:pPr>
            <a:r>
              <a:rPr lang="en-US" sz="1871">
                <a:solidFill>
                  <a:srgbClr val="496592"/>
                </a:solidFill>
                <a:latin typeface="Montserrat"/>
              </a:rPr>
              <a:t>Tran Bao Chi - Nguyen Thanh Dat - Do Hoang Long</a:t>
            </a:r>
          </a:p>
          <a:p>
            <a:pPr>
              <a:lnSpc>
                <a:spcPts val="1852"/>
              </a:lnSpc>
            </a:pPr>
            <a:r>
              <a:rPr lang="en-US" sz="1871">
                <a:solidFill>
                  <a:srgbClr val="496592"/>
                </a:solidFill>
                <a:latin typeface="Montserrat"/>
              </a:rPr>
              <a:t>Hoang Tran Nhat Minh  - Nguyen Truong Truong 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83371" y="10013651"/>
            <a:ext cx="1366743" cy="5466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22902" y="0"/>
            <a:ext cx="1366743" cy="5466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629" y="9879802"/>
            <a:ext cx="1366743" cy="5466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92014" y="7325"/>
            <a:ext cx="1366743" cy="5466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958" r="0" b="958"/>
          <a:stretch>
            <a:fillRect/>
          </a:stretch>
        </p:blipFill>
        <p:spPr>
          <a:xfrm flipH="false" flipV="false" rot="0">
            <a:off x="9288618" y="2410822"/>
            <a:ext cx="8316010" cy="62517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753" r="0" b="753"/>
          <a:stretch>
            <a:fillRect/>
          </a:stretch>
        </p:blipFill>
        <p:spPr>
          <a:xfrm flipH="false" flipV="false" rot="0">
            <a:off x="-208642" y="2410822"/>
            <a:ext cx="9684732" cy="625175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74729" y="470497"/>
            <a:ext cx="786417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26">
                <a:solidFill>
                  <a:srgbClr val="142740"/>
                </a:solidFill>
                <a:latin typeface="Barlow Bold"/>
              </a:rPr>
              <a:t>UMAP: global + local structure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7028" y="1914125"/>
            <a:ext cx="7353104" cy="49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4"/>
              </a:lnSpc>
            </a:pPr>
            <a:r>
              <a:rPr lang="en-US" sz="3200" spc="96">
                <a:solidFill>
                  <a:srgbClr val="142740"/>
                </a:solidFill>
                <a:latin typeface="Barlow Bold"/>
              </a:rPr>
              <a:t>3D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62353" y="1914125"/>
            <a:ext cx="7353104" cy="49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4"/>
              </a:lnSpc>
            </a:pPr>
            <a:r>
              <a:rPr lang="en-US" sz="3200" spc="96">
                <a:solidFill>
                  <a:srgbClr val="142740"/>
                </a:solidFill>
                <a:latin typeface="Barlow Bold"/>
              </a:rPr>
              <a:t>2D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3000"/>
          </a:blip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5400000">
            <a:off x="9485072" y="-621846"/>
            <a:ext cx="6510591" cy="11530693"/>
            <a:chOff x="0" y="0"/>
            <a:chExt cx="2354580" cy="417011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353310" cy="4170119"/>
            </a:xfrm>
            <a:custGeom>
              <a:avLst/>
              <a:gdLst/>
              <a:ahLst/>
              <a:cxnLst/>
              <a:rect r="r" b="b" t="t" l="l"/>
              <a:pathLst>
                <a:path h="4170119" w="2353310">
                  <a:moveTo>
                    <a:pt x="784860" y="4102809"/>
                  </a:moveTo>
                  <a:cubicBezTo>
                    <a:pt x="905510" y="4143449"/>
                    <a:pt x="1042670" y="4170119"/>
                    <a:pt x="1177290" y="4170119"/>
                  </a:cubicBezTo>
                  <a:cubicBezTo>
                    <a:pt x="1311910" y="4170119"/>
                    <a:pt x="1441450" y="4147259"/>
                    <a:pt x="1560830" y="4106619"/>
                  </a:cubicBezTo>
                  <a:cubicBezTo>
                    <a:pt x="1563370" y="4105349"/>
                    <a:pt x="1565910" y="4105349"/>
                    <a:pt x="1568450" y="4104079"/>
                  </a:cubicBezTo>
                  <a:cubicBezTo>
                    <a:pt x="2016760" y="3941519"/>
                    <a:pt x="2346960" y="3512259"/>
                    <a:pt x="2353310" y="300660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4334"/>
                  </a:lnTo>
                  <a:cubicBezTo>
                    <a:pt x="6350" y="3514799"/>
                    <a:pt x="331470" y="3944058"/>
                    <a:pt x="784860" y="4102808"/>
                  </a:cubicBezTo>
                  <a:close/>
                </a:path>
              </a:pathLst>
            </a:custGeom>
            <a:solidFill>
              <a:srgbClr val="496592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68807">
            <a:off x="-1434097" y="7827873"/>
            <a:ext cx="4925595" cy="24874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0902" y="0"/>
            <a:ext cx="4702197" cy="18808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465821" y="3676740"/>
            <a:ext cx="9139644" cy="176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E3E4E5"/>
                </a:solidFill>
                <a:latin typeface="League Spartan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2048" y="5453471"/>
            <a:ext cx="9847190" cy="59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999">
                <a:solidFill>
                  <a:srgbClr val="FFFFFF"/>
                </a:solidFill>
                <a:latin typeface="Glacial Indifference"/>
              </a:rPr>
              <a:t>Do you have any questions for us?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9962" y="0"/>
            <a:ext cx="6969338" cy="10287000"/>
            <a:chOff x="0" y="0"/>
            <a:chExt cx="929245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1385" t="0" r="23391" b="0"/>
            <a:stretch>
              <a:fillRect/>
            </a:stretch>
          </p:blipFill>
          <p:spPr>
            <a:xfrm>
              <a:off x="0" y="0"/>
              <a:ext cx="9292451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722465" cy="6889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81747" y="9942507"/>
            <a:ext cx="1722465" cy="68898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2033" y="4971929"/>
            <a:ext cx="1722465" cy="68898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66462" y="0"/>
            <a:ext cx="1722465" cy="68898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74555" y="397082"/>
            <a:ext cx="5975965" cy="86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spc="159">
                <a:solidFill>
                  <a:srgbClr val="3C5679"/>
                </a:solidFill>
                <a:latin typeface="Barlow Bold"/>
              </a:rPr>
              <a:t>Project Description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99514"/>
            <a:ext cx="3775200" cy="46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742" spc="82">
                <a:solidFill>
                  <a:srgbClr val="142740"/>
                </a:solidFill>
                <a:latin typeface="Barlow Bold"/>
              </a:rPr>
              <a:t>Key Reason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373231"/>
            <a:ext cx="8966446" cy="139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3C5679"/>
                </a:solidFill>
                <a:latin typeface="Barlow Medium"/>
              </a:rPr>
              <a:t>Our project helps keep users, especially children from inappropriate contents when learning English from online contents.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75610"/>
            <a:ext cx="3775200" cy="46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742" spc="82">
                <a:solidFill>
                  <a:srgbClr val="142740"/>
                </a:solidFill>
                <a:latin typeface="Barlow Bold"/>
              </a:rPr>
              <a:t>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097432"/>
            <a:ext cx="8966446" cy="92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8"/>
              </a:lnSpc>
              <a:spcBef>
                <a:spcPct val="0"/>
              </a:spcBef>
            </a:pPr>
            <a:r>
              <a:rPr lang="en-US" sz="2662">
                <a:solidFill>
                  <a:srgbClr val="3C5679"/>
                </a:solidFill>
                <a:latin typeface="Barlow Medium"/>
              </a:rPr>
              <a:t> Crawled from multiple articles, websites, social media platforms  and annotated sensitive labels.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732686"/>
            <a:ext cx="3775200" cy="46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742" spc="82">
                <a:solidFill>
                  <a:srgbClr val="142740"/>
                </a:solidFill>
                <a:latin typeface="Barlow Bold"/>
              </a:rPr>
              <a:t>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536368"/>
            <a:ext cx="8289388" cy="45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8"/>
              </a:lnSpc>
              <a:spcBef>
                <a:spcPct val="0"/>
              </a:spcBef>
            </a:pPr>
            <a:r>
              <a:rPr lang="en-US" sz="2662">
                <a:solidFill>
                  <a:srgbClr val="3C5679"/>
                </a:solidFill>
                <a:latin typeface="Barlow Medium"/>
              </a:rPr>
              <a:t>CRF, RNN-based, Transformer-based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6812731"/>
            <a:ext cx="3775200" cy="46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742" spc="82">
                <a:solidFill>
                  <a:srgbClr val="142740"/>
                </a:solidFill>
                <a:latin typeface="Barlow Bold"/>
              </a:rPr>
              <a:t>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408699"/>
            <a:ext cx="8289388" cy="45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28"/>
              </a:lnSpc>
              <a:spcBef>
                <a:spcPct val="0"/>
              </a:spcBef>
            </a:pPr>
            <a:r>
              <a:rPr lang="en-US" sz="2662">
                <a:solidFill>
                  <a:srgbClr val="3C5679"/>
                </a:solidFill>
                <a:latin typeface="Barlow Medium"/>
              </a:rPr>
              <a:t>Offline evaluation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40573" y="6921081"/>
            <a:ext cx="3196150" cy="0"/>
          </a:xfrm>
          <a:prstGeom prst="line">
            <a:avLst/>
          </a:prstGeom>
          <a:ln cap="flat" w="9525">
            <a:solidFill>
              <a:srgbClr val="DFE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140573" y="7480468"/>
            <a:ext cx="3196150" cy="0"/>
          </a:xfrm>
          <a:prstGeom prst="line">
            <a:avLst/>
          </a:prstGeom>
          <a:ln cap="flat" w="9525">
            <a:solidFill>
              <a:srgbClr val="DFE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140573" y="8039040"/>
            <a:ext cx="3196150" cy="0"/>
          </a:xfrm>
          <a:prstGeom prst="line">
            <a:avLst/>
          </a:prstGeom>
          <a:ln cap="flat" w="9525">
            <a:solidFill>
              <a:srgbClr val="DFE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392">
            <a:off x="3125916" y="2478085"/>
            <a:ext cx="11525795" cy="0"/>
          </a:xfrm>
          <a:prstGeom prst="line">
            <a:avLst/>
          </a:prstGeom>
          <a:ln cap="flat" w="38100">
            <a:solidFill>
              <a:srgbClr val="3C567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011852" y="1899552"/>
            <a:ext cx="1235808" cy="12358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43317" y="1907321"/>
            <a:ext cx="1235808" cy="123580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555169" y="1869221"/>
            <a:ext cx="1235808" cy="123580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5315434" y="6921081"/>
            <a:ext cx="3196150" cy="0"/>
          </a:xfrm>
          <a:prstGeom prst="line">
            <a:avLst/>
          </a:prstGeom>
          <a:ln cap="flat" w="9525">
            <a:solidFill>
              <a:srgbClr val="DFE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5315434" y="7480468"/>
            <a:ext cx="3196150" cy="0"/>
          </a:xfrm>
          <a:prstGeom prst="line">
            <a:avLst/>
          </a:prstGeom>
          <a:ln cap="flat" w="9525">
            <a:solidFill>
              <a:srgbClr val="DFE0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13669959" y="6921081"/>
            <a:ext cx="3196150" cy="0"/>
          </a:xfrm>
          <a:prstGeom prst="line">
            <a:avLst/>
          </a:prstGeom>
          <a:ln cap="flat" w="9525">
            <a:solidFill>
              <a:srgbClr val="DFE0D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1722465" cy="68898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23144" y="9849435"/>
            <a:ext cx="1722465" cy="68898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66462" y="0"/>
            <a:ext cx="1722465" cy="688986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4651703" y="1869221"/>
            <a:ext cx="1235808" cy="123580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9734248" y="6921081"/>
            <a:ext cx="3196150" cy="0"/>
          </a:xfrm>
          <a:prstGeom prst="line">
            <a:avLst/>
          </a:prstGeom>
          <a:ln cap="flat" w="9525">
            <a:solidFill>
              <a:srgbClr val="DFE0D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85850" y="4849879"/>
            <a:ext cx="1357945" cy="135794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95158" y="6395157"/>
            <a:ext cx="1139330" cy="1190493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13801" y="7976175"/>
            <a:ext cx="1120687" cy="1120687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535081" y="4816406"/>
            <a:ext cx="1378428" cy="1513694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805517" y="6247378"/>
            <a:ext cx="2597408" cy="1347406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9654655" y="4717489"/>
            <a:ext cx="1677668" cy="1677668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669959" y="4839198"/>
            <a:ext cx="1468110" cy="146811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08423" y="9849435"/>
            <a:ext cx="1722465" cy="688986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5315434" y="7933638"/>
            <a:ext cx="1357945" cy="1357945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4857984" y="556577"/>
            <a:ext cx="857203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34">
                <a:solidFill>
                  <a:srgbClr val="3C5679"/>
                </a:solidFill>
                <a:latin typeface="Barlow Bold"/>
              </a:rPr>
              <a:t>Data Gathering Phases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424745" y="2219958"/>
            <a:ext cx="410021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3C5679"/>
                </a:solidFill>
                <a:latin typeface="Barlow Bold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09479" y="2227728"/>
            <a:ext cx="503486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3C5679"/>
                </a:solidFill>
                <a:latin typeface="Barlow Bold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925200" y="2189628"/>
            <a:ext cx="495746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3C5679"/>
                </a:solidFill>
                <a:latin typeface="Barlow Bold Bold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0220" y="4045907"/>
            <a:ext cx="27595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Data Crawling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87484" y="5315166"/>
            <a:ext cx="25584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Medium"/>
              </a:rPr>
              <a:t>Scrapy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14033" y="6768681"/>
            <a:ext cx="25584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76">
                <a:solidFill>
                  <a:srgbClr val="3C5679"/>
                </a:solidFill>
                <a:latin typeface="Barlow Medium"/>
              </a:rPr>
              <a:t>Selenium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68434" y="8300299"/>
            <a:ext cx="25584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C5679"/>
                </a:solidFill>
                <a:latin typeface="Barlow Medium"/>
              </a:rPr>
              <a:t>JS Splash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535081" y="4045907"/>
            <a:ext cx="324723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Data Processing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609479" y="5292632"/>
            <a:ext cx="25584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Medium"/>
              </a:rPr>
              <a:t>Python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913509" y="6854797"/>
            <a:ext cx="25584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76">
                <a:solidFill>
                  <a:srgbClr val="3C5679"/>
                </a:solidFill>
                <a:latin typeface="Barlow Medium"/>
              </a:rPr>
              <a:t>NLP Spark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889606" y="4045907"/>
            <a:ext cx="27595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Annotating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861221" y="8300299"/>
            <a:ext cx="25584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Medium"/>
              </a:rPr>
              <a:t>Fast API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006262" y="2189628"/>
            <a:ext cx="526689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3C5679"/>
                </a:solidFill>
                <a:latin typeface="Barlow Bold Bold"/>
              </a:rPr>
              <a:t>04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953895" y="4045907"/>
            <a:ext cx="275955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76">
                <a:solidFill>
                  <a:srgbClr val="3C5679"/>
                </a:solidFill>
                <a:latin typeface="Barlow Bold"/>
              </a:rPr>
              <a:t>Data Storage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605952" y="5337033"/>
            <a:ext cx="25584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76">
                <a:solidFill>
                  <a:srgbClr val="3C5679"/>
                </a:solidFill>
                <a:latin typeface="Barlow Medium"/>
              </a:rPr>
              <a:t>MongoDB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5369933" y="5113562"/>
            <a:ext cx="255845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76">
                <a:solidFill>
                  <a:srgbClr val="3C5679"/>
                </a:solidFill>
                <a:latin typeface="Barlow Medium"/>
              </a:rPr>
              <a:t>Doccano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61232" y="0"/>
            <a:ext cx="1722465" cy="6889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81747" y="9942507"/>
            <a:ext cx="1722465" cy="6889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566462" y="0"/>
            <a:ext cx="1722465" cy="6889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6089" r="0" b="0"/>
          <a:stretch>
            <a:fillRect/>
          </a:stretch>
        </p:blipFill>
        <p:spPr>
          <a:xfrm flipH="false" flipV="false" rot="0">
            <a:off x="2855753" y="1656253"/>
            <a:ext cx="12576493" cy="804874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915563" y="200833"/>
            <a:ext cx="6111929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34">
                <a:solidFill>
                  <a:srgbClr val="3C5679"/>
                </a:solidFill>
                <a:latin typeface="Barlow Bold"/>
              </a:rPr>
              <a:t>Sentence Length Frequency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61232" y="344493"/>
            <a:ext cx="1889932" cy="7559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281747" y="9942507"/>
            <a:ext cx="1722465" cy="6889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74214" y="0"/>
            <a:ext cx="3414713" cy="13658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34147" y="10094907"/>
            <a:ext cx="1722465" cy="68898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407" t="8407" r="407" b="0"/>
          <a:stretch>
            <a:fillRect/>
          </a:stretch>
        </p:blipFill>
        <p:spPr>
          <a:xfrm flipH="false" flipV="false" rot="0">
            <a:off x="3344028" y="2010333"/>
            <a:ext cx="11597901" cy="756547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74292" y="908004"/>
            <a:ext cx="8164489" cy="65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48"/>
              </a:lnSpc>
              <a:spcBef>
                <a:spcPct val="0"/>
              </a:spcBef>
            </a:pPr>
            <a:r>
              <a:rPr lang="en-US" sz="3820" spc="122">
                <a:solidFill>
                  <a:srgbClr val="FFFFFF"/>
                </a:solidFill>
                <a:latin typeface="Barlow Bold"/>
              </a:rPr>
              <a:t>Word  Cloud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87015" y="612786"/>
            <a:ext cx="611192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34">
                <a:solidFill>
                  <a:srgbClr val="3C5679"/>
                </a:solidFill>
                <a:latin typeface="Barlow Bold"/>
              </a:rPr>
              <a:t>Word Frequency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83371" y="9714725"/>
            <a:ext cx="2114059" cy="8456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38631" y="0"/>
            <a:ext cx="2351013" cy="94040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629" y="9879802"/>
            <a:ext cx="1366743" cy="5466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92014" y="7325"/>
            <a:ext cx="2553436" cy="102137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04471" y="1664970"/>
            <a:ext cx="12479058" cy="774909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76610" y="952500"/>
            <a:ext cx="1256433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126">
                <a:solidFill>
                  <a:srgbClr val="142740"/>
                </a:solidFill>
                <a:latin typeface="Barlow Bold"/>
              </a:rPr>
              <a:t>Dataset Split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32824" y="9461614"/>
            <a:ext cx="2622352" cy="49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sz="3200" spc="96">
                <a:solidFill>
                  <a:srgbClr val="142740"/>
                </a:solidFill>
                <a:latin typeface="Barlow Bold"/>
              </a:rPr>
              <a:t>Hold-out split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1869" y="1871308"/>
            <a:ext cx="8674531" cy="79965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46825" y="500025"/>
            <a:ext cx="7251447" cy="128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Barlow Bold"/>
              </a:rPr>
              <a:t>Manifold 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06248" y="4447248"/>
            <a:ext cx="8681752" cy="2325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2019" indent="-326009" lvl="1">
              <a:lnSpc>
                <a:spcPts val="3684"/>
              </a:lnSpc>
              <a:buFont typeface="Arial"/>
              <a:buChar char="•"/>
            </a:pPr>
            <a:r>
              <a:rPr lang="en-US" sz="3020" spc="90">
                <a:solidFill>
                  <a:srgbClr val="000000"/>
                </a:solidFill>
                <a:latin typeface="Barlow Medium"/>
              </a:rPr>
              <a:t>Language model: BERT</a:t>
            </a:r>
          </a:p>
          <a:p>
            <a:pPr marL="652019" indent="-326009" lvl="1">
              <a:lnSpc>
                <a:spcPts val="3684"/>
              </a:lnSpc>
              <a:buFont typeface="Arial"/>
              <a:buChar char="•"/>
            </a:pPr>
            <a:r>
              <a:rPr lang="en-US" sz="3020" spc="90">
                <a:solidFill>
                  <a:srgbClr val="000000"/>
                </a:solidFill>
                <a:latin typeface="Barlow Medium"/>
              </a:rPr>
              <a:t>Extracted embedding: 768-dimensional vector</a:t>
            </a:r>
          </a:p>
          <a:p>
            <a:pPr marL="652019" indent="-326009" lvl="1">
              <a:lnSpc>
                <a:spcPts val="3684"/>
              </a:lnSpc>
              <a:buFont typeface="Arial"/>
              <a:buChar char="•"/>
            </a:pPr>
            <a:r>
              <a:rPr lang="en-US" sz="3020" spc="90">
                <a:solidFill>
                  <a:srgbClr val="000000"/>
                </a:solidFill>
                <a:latin typeface="Barlow Medium"/>
              </a:rPr>
              <a:t>Application: Fine-tuning on downstream tasks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92014" y="7325"/>
            <a:ext cx="2553436" cy="1021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83371" y="10013651"/>
            <a:ext cx="1366743" cy="5466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629" y="9879802"/>
            <a:ext cx="1366743" cy="5466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92014" y="7325"/>
            <a:ext cx="1366743" cy="5466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1730" r="0" b="1730"/>
          <a:stretch>
            <a:fillRect/>
          </a:stretch>
        </p:blipFill>
        <p:spPr>
          <a:xfrm flipH="false" flipV="false" rot="0">
            <a:off x="9288618" y="2083027"/>
            <a:ext cx="8316010" cy="625175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2532" t="0" r="2532" b="0"/>
          <a:stretch>
            <a:fillRect/>
          </a:stretch>
        </p:blipFill>
        <p:spPr>
          <a:xfrm flipH="false" flipV="false" rot="0">
            <a:off x="-122962" y="2083027"/>
            <a:ext cx="9570629" cy="617809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83371" y="333009"/>
            <a:ext cx="543800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26">
                <a:solidFill>
                  <a:srgbClr val="142740"/>
                </a:solidFill>
                <a:latin typeface="Barlow Bold"/>
              </a:rPr>
              <a:t>PCA: global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7028" y="1358082"/>
            <a:ext cx="7353104" cy="49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4"/>
              </a:lnSpc>
            </a:pPr>
            <a:r>
              <a:rPr lang="en-US" sz="3200" spc="96">
                <a:solidFill>
                  <a:srgbClr val="142740"/>
                </a:solidFill>
                <a:latin typeface="Barlow Bold"/>
              </a:rPr>
              <a:t>3D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62353" y="1396182"/>
            <a:ext cx="7353104" cy="49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4"/>
              </a:lnSpc>
            </a:pPr>
            <a:r>
              <a:rPr lang="en-US" sz="3200" spc="96">
                <a:solidFill>
                  <a:srgbClr val="142740"/>
                </a:solidFill>
                <a:latin typeface="Barlow Bold"/>
              </a:rPr>
              <a:t>2D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83371" y="10013651"/>
            <a:ext cx="1366743" cy="5466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422902" y="0"/>
            <a:ext cx="1366743" cy="54669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604629" y="9879802"/>
            <a:ext cx="1366743" cy="54669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92014" y="7325"/>
            <a:ext cx="1366743" cy="5466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88618" y="2224054"/>
            <a:ext cx="8316010" cy="62517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919" t="0" r="919" b="0"/>
          <a:stretch>
            <a:fillRect/>
          </a:stretch>
        </p:blipFill>
        <p:spPr>
          <a:xfrm flipH="false" flipV="false" rot="0">
            <a:off x="311312" y="2224054"/>
            <a:ext cx="9506568" cy="625175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83371" y="384772"/>
            <a:ext cx="565343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126">
                <a:solidFill>
                  <a:srgbClr val="142740"/>
                </a:solidFill>
                <a:latin typeface="Barlow Bold"/>
              </a:rPr>
              <a:t>t-SNE: local structure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7028" y="1727357"/>
            <a:ext cx="7353104" cy="49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4"/>
              </a:lnSpc>
            </a:pPr>
            <a:r>
              <a:rPr lang="en-US" sz="3200" spc="96">
                <a:solidFill>
                  <a:srgbClr val="142740"/>
                </a:solidFill>
                <a:latin typeface="Barlow Bold"/>
              </a:rPr>
              <a:t>3D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62353" y="1727357"/>
            <a:ext cx="7353104" cy="49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4"/>
              </a:lnSpc>
            </a:pPr>
            <a:r>
              <a:rPr lang="en-US" sz="3200" spc="96">
                <a:solidFill>
                  <a:srgbClr val="142740"/>
                </a:solidFill>
                <a:latin typeface="Barlow Bold"/>
              </a:rPr>
              <a:t>2D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DAFThGOhF28</dc:identifier>
  <dcterms:modified xsi:type="dcterms:W3CDTF">2011-08-01T06:04:30Z</dcterms:modified>
  <cp:revision>1</cp:revision>
  <dc:title>Sensitive Reading Contents Detection</dc:title>
</cp:coreProperties>
</file>